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Nunito"/>
      <p:regular r:id="rId27"/>
      <p:bold r:id="rId28"/>
      <p:italic r:id="rId29"/>
      <p:boldItalic r:id="rId30"/>
    </p:embeddedFont>
    <p:embeddedFont>
      <p:font typeface="Maven Pro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Nunito-bold.fntdata"/><Relationship Id="rId27" Type="http://schemas.openxmlformats.org/officeDocument/2006/relationships/font" Target="fonts/Nuni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avenPro-regular.fntdata"/><Relationship Id="rId30" Type="http://schemas.openxmlformats.org/officeDocument/2006/relationships/font" Target="fonts/Nuni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MavenPr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f42f28d8f8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f42f28d8f8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f42f28d8f8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f42f28d8f8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f42f28d8f8_0_4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f42f28d8f8_0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f42f28d8f8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2f42f28d8f8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f42f28d8f8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2f42f28d8f8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f42f28d8f8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f42f28d8f8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f42f28d8f8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f42f28d8f8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f42f28d8f8_0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f42f28d8f8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f42f28d8f8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2f42f28d8f8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f42f28d8f8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2f42f28d8f8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f42f28d8f8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f42f28d8f8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f42f28d8f8_0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2f42f28d8f8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f42f28d8f8_0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2f42f28d8f8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f42f28d8f8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f42f28d8f8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f42f28d8f8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f42f28d8f8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f42f28d8f8_0_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f42f28d8f8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f42f28d8f8_0_4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f42f28d8f8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f42f28d8f8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f42f28d8f8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f42f28d8f8_0_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f42f28d8f8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f42f28d8f8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f42f28d8f8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fmla="val 8244818" name="adj1"/>
                  <a:gd fmla="val 16246175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fmla="val 8801158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fmla="val 1255410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" name="Google Shape;46;p2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2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2"/>
          <p:cNvSpPr txBox="1"/>
          <p:nvPr>
            <p:ph idx="12" type="sldNum"/>
          </p:nvPr>
        </p:nvSpPr>
        <p:spPr>
          <a:xfrm>
            <a:off x="8451046" y="4736976"/>
            <a:ext cx="548700" cy="32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68" name="Google Shape;268;p11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0" name="Google Shape;270;p11"/>
          <p:cNvSpPr txBox="1"/>
          <p:nvPr>
            <p:ph idx="12" type="sldNum"/>
          </p:nvPr>
        </p:nvSpPr>
        <p:spPr>
          <a:xfrm>
            <a:off x="8451046" y="4736976"/>
            <a:ext cx="548700" cy="32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/>
          <p:nvPr>
            <p:ph idx="12" type="sldNum"/>
          </p:nvPr>
        </p:nvSpPr>
        <p:spPr>
          <a:xfrm>
            <a:off x="8451046" y="4736976"/>
            <a:ext cx="548700" cy="32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2" name="Google Shape;82;p3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3"/>
          <p:cNvSpPr txBox="1"/>
          <p:nvPr>
            <p:ph idx="12" type="sldNum"/>
          </p:nvPr>
        </p:nvSpPr>
        <p:spPr>
          <a:xfrm>
            <a:off x="8451046" y="4736976"/>
            <a:ext cx="548700" cy="32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9" name="Google Shape;89;p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0" name="Google Shape;90;p4"/>
          <p:cNvSpPr txBox="1"/>
          <p:nvPr>
            <p:ph idx="12" type="sldNum"/>
          </p:nvPr>
        </p:nvSpPr>
        <p:spPr>
          <a:xfrm>
            <a:off x="8451046" y="4736976"/>
            <a:ext cx="548700" cy="32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5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7" name="Google Shape;97;p5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5"/>
          <p:cNvSpPr txBox="1"/>
          <p:nvPr>
            <p:ph idx="12" type="sldNum"/>
          </p:nvPr>
        </p:nvSpPr>
        <p:spPr>
          <a:xfrm>
            <a:off x="8451046" y="4736976"/>
            <a:ext cx="548700" cy="32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6"/>
          <p:cNvSpPr txBox="1"/>
          <p:nvPr>
            <p:ph idx="12" type="sldNum"/>
          </p:nvPr>
        </p:nvSpPr>
        <p:spPr>
          <a:xfrm>
            <a:off x="8451046" y="4736976"/>
            <a:ext cx="548700" cy="32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" name="Google Shape;109;p7"/>
          <p:cNvSpPr txBox="1"/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7"/>
          <p:cNvSpPr txBox="1"/>
          <p:nvPr>
            <p:ph idx="1" type="body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1" name="Google Shape;111;p7"/>
          <p:cNvSpPr txBox="1"/>
          <p:nvPr>
            <p:ph idx="12" type="sldNum"/>
          </p:nvPr>
        </p:nvSpPr>
        <p:spPr>
          <a:xfrm>
            <a:off x="8451046" y="4736976"/>
            <a:ext cx="548700" cy="32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5" name="Google Shape;125;p8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8"/>
          <p:cNvSpPr txBox="1"/>
          <p:nvPr>
            <p:ph idx="12" type="sldNum"/>
          </p:nvPr>
        </p:nvSpPr>
        <p:spPr>
          <a:xfrm>
            <a:off x="8451046" y="4736976"/>
            <a:ext cx="548700" cy="32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" name="Google Shape;131;p9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2" name="Google Shape;132;p9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3" name="Google Shape;133;p9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9"/>
          <p:cNvSpPr txBox="1"/>
          <p:nvPr>
            <p:ph idx="12" type="sldNum"/>
          </p:nvPr>
        </p:nvSpPr>
        <p:spPr>
          <a:xfrm>
            <a:off x="8451046" y="4736976"/>
            <a:ext cx="548700" cy="32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" name="Google Shape;139;p10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40" name="Google Shape;140;p10"/>
          <p:cNvSpPr txBox="1"/>
          <p:nvPr>
            <p:ph idx="12" type="sldNum"/>
          </p:nvPr>
        </p:nvSpPr>
        <p:spPr>
          <a:xfrm>
            <a:off x="8451046" y="4736976"/>
            <a:ext cx="548700" cy="32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ment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51046" y="4736976"/>
            <a:ext cx="548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gif"/><Relationship Id="rId4" Type="http://schemas.openxmlformats.org/officeDocument/2006/relationships/image" Target="../media/image6.gif"/><Relationship Id="rId5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gif"/><Relationship Id="rId4" Type="http://schemas.openxmlformats.org/officeDocument/2006/relationships/image" Target="../media/image19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gif"/><Relationship Id="rId4" Type="http://schemas.openxmlformats.org/officeDocument/2006/relationships/image" Target="../media/image17.gif"/><Relationship Id="rId5" Type="http://schemas.openxmlformats.org/officeDocument/2006/relationships/image" Target="../media/image1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gif"/><Relationship Id="rId4" Type="http://schemas.openxmlformats.org/officeDocument/2006/relationships/image" Target="../media/image9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gif"/><Relationship Id="rId4" Type="http://schemas.openxmlformats.org/officeDocument/2006/relationships/image" Target="../media/image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gif"/><Relationship Id="rId4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gif"/><Relationship Id="rId4" Type="http://schemas.openxmlformats.org/officeDocument/2006/relationships/image" Target="../media/image12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gif"/><Relationship Id="rId4" Type="http://schemas.openxmlformats.org/officeDocument/2006/relationships/image" Target="../media/image2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gif"/><Relationship Id="rId4" Type="http://schemas.openxmlformats.org/officeDocument/2006/relationships/image" Target="../media/image15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gif"/><Relationship Id="rId4" Type="http://schemas.openxmlformats.org/officeDocument/2006/relationships/image" Target="../media/image20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/>
          <p:nvPr>
            <p:ph type="ctrTitle"/>
          </p:nvPr>
        </p:nvSpPr>
        <p:spPr>
          <a:xfrm>
            <a:off x="824000" y="1613813"/>
            <a:ext cx="4255500" cy="129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Physics: from studies to space</a:t>
            </a:r>
            <a:endParaRPr/>
          </a:p>
        </p:txBody>
      </p:sp>
      <p:sp>
        <p:nvSpPr>
          <p:cNvPr id="278" name="Google Shape;278;p13"/>
          <p:cNvSpPr txBox="1"/>
          <p:nvPr>
            <p:ph idx="1" type="subTitle"/>
          </p:nvPr>
        </p:nvSpPr>
        <p:spPr>
          <a:xfrm>
            <a:off x="824000" y="3596300"/>
            <a:ext cx="4255500" cy="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2"/>
          <p:cNvSpPr txBox="1"/>
          <p:nvPr>
            <p:ph type="title"/>
          </p:nvPr>
        </p:nvSpPr>
        <p:spPr>
          <a:xfrm>
            <a:off x="824000" y="763600"/>
            <a:ext cx="5857800" cy="129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Demo: center of mass of weird shape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3"/>
          <p:cNvSpPr txBox="1"/>
          <p:nvPr>
            <p:ph type="title"/>
          </p:nvPr>
        </p:nvSpPr>
        <p:spPr>
          <a:xfrm>
            <a:off x="1303800" y="598575"/>
            <a:ext cx="70305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Momentum</a:t>
            </a:r>
            <a:endParaRPr/>
          </a:p>
        </p:txBody>
      </p:sp>
      <p:sp>
        <p:nvSpPr>
          <p:cNvPr id="347" name="Google Shape;347;p23"/>
          <p:cNvSpPr txBox="1"/>
          <p:nvPr>
            <p:ph idx="1" type="body"/>
          </p:nvPr>
        </p:nvSpPr>
        <p:spPr>
          <a:xfrm>
            <a:off x="1303800" y="1990050"/>
            <a:ext cx="3430500" cy="8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Newton’s first law: objects in motion will stay in motion until acted upon by an outside force.</a:t>
            </a:r>
            <a:endParaRPr/>
          </a:p>
        </p:txBody>
      </p:sp>
      <p:sp>
        <p:nvSpPr>
          <p:cNvPr id="348" name="Google Shape;348;p23"/>
          <p:cNvSpPr txBox="1"/>
          <p:nvPr>
            <p:ph idx="1" type="body"/>
          </p:nvPr>
        </p:nvSpPr>
        <p:spPr>
          <a:xfrm>
            <a:off x="1303800" y="2835150"/>
            <a:ext cx="34305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Momentum is a measure of how much an object wants to stay moving!</a:t>
            </a:r>
            <a:endParaRPr/>
          </a:p>
        </p:txBody>
      </p:sp>
      <p:sp>
        <p:nvSpPr>
          <p:cNvPr id="349" name="Google Shape;349;p23"/>
          <p:cNvSpPr txBox="1"/>
          <p:nvPr>
            <p:ph idx="1" type="body"/>
          </p:nvPr>
        </p:nvSpPr>
        <p:spPr>
          <a:xfrm>
            <a:off x="1303800" y="3450150"/>
            <a:ext cx="3430500" cy="8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If two objects are moving at the same speed, the heavier one has more momentum.</a:t>
            </a:r>
            <a:endParaRPr/>
          </a:p>
        </p:txBody>
      </p:sp>
      <p:pic>
        <p:nvPicPr>
          <p:cNvPr id="350" name="Google Shape;35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5400" y="3099577"/>
            <a:ext cx="3015976" cy="169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8950" y="713749"/>
            <a:ext cx="2268875" cy="21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0830" y="170255"/>
            <a:ext cx="3765100" cy="147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4"/>
          <p:cNvSpPr txBox="1"/>
          <p:nvPr>
            <p:ph type="title"/>
          </p:nvPr>
        </p:nvSpPr>
        <p:spPr>
          <a:xfrm>
            <a:off x="1303800" y="598575"/>
            <a:ext cx="70305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Conservation of momentum</a:t>
            </a:r>
            <a:endParaRPr/>
          </a:p>
        </p:txBody>
      </p:sp>
      <p:sp>
        <p:nvSpPr>
          <p:cNvPr id="358" name="Google Shape;358;p24"/>
          <p:cNvSpPr txBox="1"/>
          <p:nvPr>
            <p:ph idx="1" type="body"/>
          </p:nvPr>
        </p:nvSpPr>
        <p:spPr>
          <a:xfrm>
            <a:off x="1303800" y="1990050"/>
            <a:ext cx="3430500" cy="8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total momentum of a system (in the absence of force) is conserved. That means it cannot change.</a:t>
            </a:r>
            <a:endParaRPr/>
          </a:p>
        </p:txBody>
      </p:sp>
      <p:sp>
        <p:nvSpPr>
          <p:cNvPr id="359" name="Google Shape;359;p24"/>
          <p:cNvSpPr txBox="1"/>
          <p:nvPr>
            <p:ph idx="1" type="body"/>
          </p:nvPr>
        </p:nvSpPr>
        <p:spPr>
          <a:xfrm>
            <a:off x="1303800" y="2835150"/>
            <a:ext cx="3430500" cy="8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If one object stops moving, another has to start moving faster and vice versa!</a:t>
            </a:r>
            <a:endParaRPr/>
          </a:p>
        </p:txBody>
      </p:sp>
      <p:pic>
        <p:nvPicPr>
          <p:cNvPr id="360" name="Google Shape;3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0488" y="1414213"/>
            <a:ext cx="2940425" cy="16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7519" y="3205500"/>
            <a:ext cx="2946355" cy="165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5"/>
          <p:cNvSpPr txBox="1"/>
          <p:nvPr>
            <p:ph type="title"/>
          </p:nvPr>
        </p:nvSpPr>
        <p:spPr>
          <a:xfrm>
            <a:off x="824000" y="763600"/>
            <a:ext cx="58578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Demo: ball drop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6"/>
          <p:cNvSpPr txBox="1"/>
          <p:nvPr>
            <p:ph type="title"/>
          </p:nvPr>
        </p:nvSpPr>
        <p:spPr>
          <a:xfrm>
            <a:off x="1303800" y="598575"/>
            <a:ext cx="70305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Angular motion</a:t>
            </a:r>
            <a:endParaRPr/>
          </a:p>
        </p:txBody>
      </p:sp>
      <p:sp>
        <p:nvSpPr>
          <p:cNvPr id="372" name="Google Shape;372;p26"/>
          <p:cNvSpPr txBox="1"/>
          <p:nvPr>
            <p:ph idx="1" type="body"/>
          </p:nvPr>
        </p:nvSpPr>
        <p:spPr>
          <a:xfrm>
            <a:off x="1303800" y="1990050"/>
            <a:ext cx="3430500" cy="8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Objects can not only translate (move in a straight line), but they can also rotate.</a:t>
            </a:r>
            <a:endParaRPr/>
          </a:p>
        </p:txBody>
      </p:sp>
      <p:sp>
        <p:nvSpPr>
          <p:cNvPr id="373" name="Google Shape;373;p26"/>
          <p:cNvSpPr txBox="1"/>
          <p:nvPr>
            <p:ph idx="1" type="body"/>
          </p:nvPr>
        </p:nvSpPr>
        <p:spPr>
          <a:xfrm>
            <a:off x="1303800" y="2835150"/>
            <a:ext cx="34305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We can track how much an object rotates using angles!</a:t>
            </a:r>
            <a:endParaRPr/>
          </a:p>
        </p:txBody>
      </p:sp>
      <p:sp>
        <p:nvSpPr>
          <p:cNvPr id="374" name="Google Shape;374;p26"/>
          <p:cNvSpPr txBox="1"/>
          <p:nvPr>
            <p:ph idx="1" type="body"/>
          </p:nvPr>
        </p:nvSpPr>
        <p:spPr>
          <a:xfrm>
            <a:off x="1303800" y="3450150"/>
            <a:ext cx="34305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This is why rotation is called “angular” motion.</a:t>
            </a:r>
            <a:endParaRPr/>
          </a:p>
        </p:txBody>
      </p:sp>
      <p:pic>
        <p:nvPicPr>
          <p:cNvPr id="375" name="Google Shape;3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4826" y="387251"/>
            <a:ext cx="3647299" cy="20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4833" y="2571747"/>
            <a:ext cx="3466968" cy="23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6"/>
          <p:cNvPicPr preferRelativeResize="0"/>
          <p:nvPr/>
        </p:nvPicPr>
        <p:blipFill rotWithShape="1">
          <a:blip r:embed="rId5">
            <a:alphaModFix/>
          </a:blip>
          <a:srcRect b="20758" l="36321" r="36319" t="20752"/>
          <a:stretch/>
        </p:blipFill>
        <p:spPr>
          <a:xfrm>
            <a:off x="7102575" y="2771863"/>
            <a:ext cx="1123101" cy="135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7"/>
          <p:cNvSpPr txBox="1"/>
          <p:nvPr>
            <p:ph type="title"/>
          </p:nvPr>
        </p:nvSpPr>
        <p:spPr>
          <a:xfrm>
            <a:off x="824000" y="763600"/>
            <a:ext cx="58578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Demo: tangent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8"/>
          <p:cNvSpPr txBox="1"/>
          <p:nvPr>
            <p:ph type="title"/>
          </p:nvPr>
        </p:nvSpPr>
        <p:spPr>
          <a:xfrm>
            <a:off x="1303800" y="598575"/>
            <a:ext cx="70305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Moment of inertia</a:t>
            </a:r>
            <a:endParaRPr/>
          </a:p>
        </p:txBody>
      </p:sp>
      <p:sp>
        <p:nvSpPr>
          <p:cNvPr id="388" name="Google Shape;388;p28"/>
          <p:cNvSpPr txBox="1"/>
          <p:nvPr>
            <p:ph idx="1" type="body"/>
          </p:nvPr>
        </p:nvSpPr>
        <p:spPr>
          <a:xfrm>
            <a:off x="1303800" y="1990050"/>
            <a:ext cx="34305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Moment of inertia is the rotational analogue of mass.</a:t>
            </a:r>
            <a:endParaRPr/>
          </a:p>
        </p:txBody>
      </p:sp>
      <p:sp>
        <p:nvSpPr>
          <p:cNvPr id="389" name="Google Shape;389;p28"/>
          <p:cNvSpPr txBox="1"/>
          <p:nvPr>
            <p:ph idx="1" type="body"/>
          </p:nvPr>
        </p:nvSpPr>
        <p:spPr>
          <a:xfrm>
            <a:off x="1303800" y="2605050"/>
            <a:ext cx="34305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Objects with a higher moment of inertia are harder to rotate.</a:t>
            </a:r>
            <a:endParaRPr/>
          </a:p>
        </p:txBody>
      </p:sp>
      <p:sp>
        <p:nvSpPr>
          <p:cNvPr id="390" name="Google Shape;390;p28"/>
          <p:cNvSpPr txBox="1"/>
          <p:nvPr>
            <p:ph idx="1" type="body"/>
          </p:nvPr>
        </p:nvSpPr>
        <p:spPr>
          <a:xfrm>
            <a:off x="1303800" y="3220050"/>
            <a:ext cx="34305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If the mass of an object is spread out far, it is harder to spin!</a:t>
            </a:r>
            <a:endParaRPr/>
          </a:p>
        </p:txBody>
      </p:sp>
      <p:pic>
        <p:nvPicPr>
          <p:cNvPr id="391" name="Google Shape;3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3175" y="2767450"/>
            <a:ext cx="1877025" cy="18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2700" y="976174"/>
            <a:ext cx="2397975" cy="135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9"/>
          <p:cNvSpPr txBox="1"/>
          <p:nvPr>
            <p:ph type="title"/>
          </p:nvPr>
        </p:nvSpPr>
        <p:spPr>
          <a:xfrm>
            <a:off x="1303800" y="598575"/>
            <a:ext cx="70305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Torque</a:t>
            </a:r>
            <a:endParaRPr/>
          </a:p>
        </p:txBody>
      </p:sp>
      <p:sp>
        <p:nvSpPr>
          <p:cNvPr id="398" name="Google Shape;398;p29"/>
          <p:cNvSpPr txBox="1"/>
          <p:nvPr>
            <p:ph idx="1" type="body"/>
          </p:nvPr>
        </p:nvSpPr>
        <p:spPr>
          <a:xfrm>
            <a:off x="1303800" y="1990050"/>
            <a:ext cx="34305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Force is what causes objects to speed up or slow down.</a:t>
            </a:r>
            <a:endParaRPr/>
          </a:p>
        </p:txBody>
      </p:sp>
      <p:sp>
        <p:nvSpPr>
          <p:cNvPr id="399" name="Google Shape;399;p29"/>
          <p:cNvSpPr txBox="1"/>
          <p:nvPr>
            <p:ph idx="1" type="body"/>
          </p:nvPr>
        </p:nvSpPr>
        <p:spPr>
          <a:xfrm>
            <a:off x="1303800" y="2605050"/>
            <a:ext cx="34305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Torque is what causes objects to rotate faster or slower.</a:t>
            </a:r>
            <a:endParaRPr/>
          </a:p>
        </p:txBody>
      </p:sp>
      <p:pic>
        <p:nvPicPr>
          <p:cNvPr id="400" name="Google Shape;40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6800" y="1143004"/>
            <a:ext cx="2637500" cy="1744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6800" y="3315600"/>
            <a:ext cx="2479013" cy="161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0"/>
          <p:cNvSpPr txBox="1"/>
          <p:nvPr>
            <p:ph type="title"/>
          </p:nvPr>
        </p:nvSpPr>
        <p:spPr>
          <a:xfrm>
            <a:off x="1303800" y="598575"/>
            <a:ext cx="70305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Angular momentum</a:t>
            </a:r>
            <a:endParaRPr/>
          </a:p>
        </p:txBody>
      </p:sp>
      <p:sp>
        <p:nvSpPr>
          <p:cNvPr id="407" name="Google Shape;407;p30"/>
          <p:cNvSpPr txBox="1"/>
          <p:nvPr>
            <p:ph idx="1" type="body"/>
          </p:nvPr>
        </p:nvSpPr>
        <p:spPr>
          <a:xfrm>
            <a:off x="1303800" y="1990050"/>
            <a:ext cx="34305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Objects that are spinning carry an angular momentum. </a:t>
            </a:r>
            <a:endParaRPr/>
          </a:p>
        </p:txBody>
      </p:sp>
      <p:sp>
        <p:nvSpPr>
          <p:cNvPr id="408" name="Google Shape;408;p30"/>
          <p:cNvSpPr txBox="1"/>
          <p:nvPr>
            <p:ph idx="1" type="body"/>
          </p:nvPr>
        </p:nvSpPr>
        <p:spPr>
          <a:xfrm>
            <a:off x="1303800" y="2605050"/>
            <a:ext cx="3430500" cy="8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Like regular momentum, objects with angular momentum want to keep spinning!</a:t>
            </a:r>
            <a:endParaRPr/>
          </a:p>
        </p:txBody>
      </p:sp>
      <p:sp>
        <p:nvSpPr>
          <p:cNvPr id="409" name="Google Shape;409;p30"/>
          <p:cNvSpPr txBox="1"/>
          <p:nvPr>
            <p:ph idx="1" type="body"/>
          </p:nvPr>
        </p:nvSpPr>
        <p:spPr>
          <a:xfrm>
            <a:off x="1303800" y="3450150"/>
            <a:ext cx="3430500" cy="10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Objects with higher moment of inertia will have higher angular momentums when rotating at the same speed.</a:t>
            </a:r>
            <a:endParaRPr/>
          </a:p>
        </p:txBody>
      </p:sp>
      <p:pic>
        <p:nvPicPr>
          <p:cNvPr id="410" name="Google Shape;41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7050" y="2571750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5350" y="598568"/>
            <a:ext cx="3741899" cy="155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1"/>
          <p:cNvSpPr txBox="1"/>
          <p:nvPr>
            <p:ph type="title"/>
          </p:nvPr>
        </p:nvSpPr>
        <p:spPr>
          <a:xfrm>
            <a:off x="824000" y="763600"/>
            <a:ext cx="5857800" cy="129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Demo: spinning with weights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4"/>
          <p:cNvSpPr txBox="1"/>
          <p:nvPr>
            <p:ph type="title"/>
          </p:nvPr>
        </p:nvSpPr>
        <p:spPr>
          <a:xfrm>
            <a:off x="1303800" y="598575"/>
            <a:ext cx="70305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284" name="Google Shape;284;p14"/>
          <p:cNvSpPr txBox="1"/>
          <p:nvPr>
            <p:ph idx="1" type="body"/>
          </p:nvPr>
        </p:nvSpPr>
        <p:spPr>
          <a:xfrm>
            <a:off x="1303800" y="1990050"/>
            <a:ext cx="7030500" cy="3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Mechanics: how matter moves</a:t>
            </a:r>
            <a:endParaRPr/>
          </a:p>
        </p:txBody>
      </p:sp>
      <p:sp>
        <p:nvSpPr>
          <p:cNvPr id="285" name="Google Shape;285;p14"/>
          <p:cNvSpPr txBox="1"/>
          <p:nvPr>
            <p:ph idx="1" type="body"/>
          </p:nvPr>
        </p:nvSpPr>
        <p:spPr>
          <a:xfrm>
            <a:off x="1303800" y="2379300"/>
            <a:ext cx="7030500" cy="3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 startAt="2"/>
            </a:pPr>
            <a:r>
              <a:rPr lang="en"/>
              <a:t>Thermodynamics: how energy is transferred</a:t>
            </a:r>
            <a:endParaRPr/>
          </a:p>
        </p:txBody>
      </p:sp>
      <p:sp>
        <p:nvSpPr>
          <p:cNvPr id="286" name="Google Shape;286;p14"/>
          <p:cNvSpPr txBox="1"/>
          <p:nvPr>
            <p:ph idx="1" type="body"/>
          </p:nvPr>
        </p:nvSpPr>
        <p:spPr>
          <a:xfrm>
            <a:off x="1303800" y="2768550"/>
            <a:ext cx="7030500" cy="3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 startAt="3"/>
            </a:pPr>
            <a:r>
              <a:rPr lang="en"/>
              <a:t>Optics: how and what we see</a:t>
            </a:r>
            <a:endParaRPr/>
          </a:p>
        </p:txBody>
      </p:sp>
      <p:sp>
        <p:nvSpPr>
          <p:cNvPr id="287" name="Google Shape;287;p14"/>
          <p:cNvSpPr txBox="1"/>
          <p:nvPr>
            <p:ph idx="1" type="body"/>
          </p:nvPr>
        </p:nvSpPr>
        <p:spPr>
          <a:xfrm>
            <a:off x="1303800" y="3157800"/>
            <a:ext cx="7030500" cy="3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 startAt="4"/>
            </a:pPr>
            <a:r>
              <a:rPr lang="en"/>
              <a:t>Astronomy: how space and our universe operates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2"/>
          <p:cNvSpPr txBox="1"/>
          <p:nvPr>
            <p:ph type="title"/>
          </p:nvPr>
        </p:nvSpPr>
        <p:spPr>
          <a:xfrm>
            <a:off x="1303800" y="598575"/>
            <a:ext cx="70305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Conservation of angular momentum</a:t>
            </a:r>
            <a:endParaRPr/>
          </a:p>
        </p:txBody>
      </p:sp>
      <p:sp>
        <p:nvSpPr>
          <p:cNvPr id="422" name="Google Shape;422;p32"/>
          <p:cNvSpPr txBox="1"/>
          <p:nvPr>
            <p:ph idx="1" type="body"/>
          </p:nvPr>
        </p:nvSpPr>
        <p:spPr>
          <a:xfrm>
            <a:off x="1303800" y="1990050"/>
            <a:ext cx="34305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Unless a torque is applied, rotating objects will continue rotating.</a:t>
            </a:r>
            <a:endParaRPr/>
          </a:p>
        </p:txBody>
      </p:sp>
      <p:sp>
        <p:nvSpPr>
          <p:cNvPr id="423" name="Google Shape;423;p32"/>
          <p:cNvSpPr txBox="1"/>
          <p:nvPr>
            <p:ph idx="1" type="body"/>
          </p:nvPr>
        </p:nvSpPr>
        <p:spPr>
          <a:xfrm>
            <a:off x="1303800" y="2605050"/>
            <a:ext cx="34305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Decreasing the moment of inertia will cause an object to rotate faster!</a:t>
            </a:r>
            <a:endParaRPr/>
          </a:p>
        </p:txBody>
      </p:sp>
      <p:pic>
        <p:nvPicPr>
          <p:cNvPr id="424" name="Google Shape;42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9084" y="1553027"/>
            <a:ext cx="2386291" cy="12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9075" y="3091658"/>
            <a:ext cx="2386300" cy="1345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3"/>
          <p:cNvSpPr txBox="1"/>
          <p:nvPr>
            <p:ph type="title"/>
          </p:nvPr>
        </p:nvSpPr>
        <p:spPr>
          <a:xfrm>
            <a:off x="824000" y="763600"/>
            <a:ext cx="58578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Demo: bike wheel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5"/>
          <p:cNvSpPr txBox="1"/>
          <p:nvPr>
            <p:ph type="title"/>
          </p:nvPr>
        </p:nvSpPr>
        <p:spPr>
          <a:xfrm>
            <a:off x="824000" y="1613825"/>
            <a:ext cx="5857800" cy="129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Mechanics: the study of motion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6"/>
          <p:cNvSpPr txBox="1"/>
          <p:nvPr>
            <p:ph type="title"/>
          </p:nvPr>
        </p:nvSpPr>
        <p:spPr>
          <a:xfrm>
            <a:off x="1303800" y="598575"/>
            <a:ext cx="70305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Keywords</a:t>
            </a:r>
            <a:endParaRPr/>
          </a:p>
        </p:txBody>
      </p:sp>
      <p:sp>
        <p:nvSpPr>
          <p:cNvPr id="298" name="Google Shape;298;p16"/>
          <p:cNvSpPr txBox="1"/>
          <p:nvPr>
            <p:ph idx="1" type="body"/>
          </p:nvPr>
        </p:nvSpPr>
        <p:spPr>
          <a:xfrm>
            <a:off x="1303800" y="1990050"/>
            <a:ext cx="7030500" cy="23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Mass and inertia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Center of mass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Force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Momentum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Conservation of momentum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Angular motion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Moment of inertia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Torque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Angular momentum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Conservation of angular momentum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7"/>
          <p:cNvSpPr txBox="1"/>
          <p:nvPr>
            <p:ph type="title"/>
          </p:nvPr>
        </p:nvSpPr>
        <p:spPr>
          <a:xfrm>
            <a:off x="1303800" y="598575"/>
            <a:ext cx="70305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Mass</a:t>
            </a:r>
            <a:endParaRPr/>
          </a:p>
        </p:txBody>
      </p:sp>
      <p:sp>
        <p:nvSpPr>
          <p:cNvPr id="304" name="Google Shape;304;p17"/>
          <p:cNvSpPr txBox="1"/>
          <p:nvPr>
            <p:ph idx="1" type="body"/>
          </p:nvPr>
        </p:nvSpPr>
        <p:spPr>
          <a:xfrm>
            <a:off x="1303800" y="1990050"/>
            <a:ext cx="34305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Mass is the amount of matter in an object.</a:t>
            </a:r>
            <a:endParaRPr/>
          </a:p>
        </p:txBody>
      </p:sp>
      <p:sp>
        <p:nvSpPr>
          <p:cNvPr id="305" name="Google Shape;305;p17"/>
          <p:cNvSpPr txBox="1"/>
          <p:nvPr>
            <p:ph idx="1" type="body"/>
          </p:nvPr>
        </p:nvSpPr>
        <p:spPr>
          <a:xfrm>
            <a:off x="1303800" y="2605050"/>
            <a:ext cx="34305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 more mass an object has, the harder it is to move.</a:t>
            </a:r>
            <a:endParaRPr/>
          </a:p>
        </p:txBody>
      </p:sp>
      <p:sp>
        <p:nvSpPr>
          <p:cNvPr id="306" name="Google Shape;306;p17"/>
          <p:cNvSpPr txBox="1"/>
          <p:nvPr>
            <p:ph idx="1" type="body"/>
          </p:nvPr>
        </p:nvSpPr>
        <p:spPr>
          <a:xfrm>
            <a:off x="1303800" y="3220050"/>
            <a:ext cx="34305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Sometimes, mass is called inertia: the resistance of an object to motion.</a:t>
            </a:r>
            <a:endParaRPr/>
          </a:p>
        </p:txBody>
      </p:sp>
      <p:pic>
        <p:nvPicPr>
          <p:cNvPr id="307" name="Google Shape;30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0125" y="682775"/>
            <a:ext cx="2821575" cy="170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7082" y="2930250"/>
            <a:ext cx="2293993" cy="170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8"/>
          <p:cNvSpPr txBox="1"/>
          <p:nvPr>
            <p:ph type="title"/>
          </p:nvPr>
        </p:nvSpPr>
        <p:spPr>
          <a:xfrm>
            <a:off x="824000" y="763600"/>
            <a:ext cx="5857800" cy="7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Demo: ball drop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9"/>
          <p:cNvSpPr txBox="1"/>
          <p:nvPr>
            <p:ph type="title"/>
          </p:nvPr>
        </p:nvSpPr>
        <p:spPr>
          <a:xfrm>
            <a:off x="1303800" y="598575"/>
            <a:ext cx="70305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Forces</a:t>
            </a:r>
            <a:endParaRPr/>
          </a:p>
        </p:txBody>
      </p:sp>
      <p:sp>
        <p:nvSpPr>
          <p:cNvPr id="319" name="Google Shape;319;p19"/>
          <p:cNvSpPr txBox="1"/>
          <p:nvPr>
            <p:ph idx="1" type="body"/>
          </p:nvPr>
        </p:nvSpPr>
        <p:spPr>
          <a:xfrm>
            <a:off x="1303800" y="1990050"/>
            <a:ext cx="34305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 force is anything that pushes or pulls on an object.</a:t>
            </a:r>
            <a:endParaRPr/>
          </a:p>
        </p:txBody>
      </p:sp>
      <p:sp>
        <p:nvSpPr>
          <p:cNvPr id="320" name="Google Shape;320;p19"/>
          <p:cNvSpPr txBox="1"/>
          <p:nvPr>
            <p:ph idx="1" type="body"/>
          </p:nvPr>
        </p:nvSpPr>
        <p:spPr>
          <a:xfrm>
            <a:off x="1303800" y="2605050"/>
            <a:ext cx="34305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Forces always cause objects to either speed up or slow down.</a:t>
            </a:r>
            <a:endParaRPr/>
          </a:p>
        </p:txBody>
      </p:sp>
      <p:pic>
        <p:nvPicPr>
          <p:cNvPr id="321" name="Google Shape;32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5325" y="2817624"/>
            <a:ext cx="2802350" cy="157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5325" y="503300"/>
            <a:ext cx="2802350" cy="210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0"/>
          <p:cNvSpPr txBox="1"/>
          <p:nvPr>
            <p:ph type="title"/>
          </p:nvPr>
        </p:nvSpPr>
        <p:spPr>
          <a:xfrm>
            <a:off x="1303800" y="598575"/>
            <a:ext cx="70305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Center of mass</a:t>
            </a:r>
            <a:endParaRPr/>
          </a:p>
        </p:txBody>
      </p:sp>
      <p:sp>
        <p:nvSpPr>
          <p:cNvPr id="328" name="Google Shape;328;p20"/>
          <p:cNvSpPr txBox="1"/>
          <p:nvPr>
            <p:ph idx="1" type="body"/>
          </p:nvPr>
        </p:nvSpPr>
        <p:spPr>
          <a:xfrm>
            <a:off x="1303800" y="1990050"/>
            <a:ext cx="3430500" cy="61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Every object has a “center” when it comes to mass.</a:t>
            </a:r>
            <a:endParaRPr/>
          </a:p>
        </p:txBody>
      </p:sp>
      <p:sp>
        <p:nvSpPr>
          <p:cNvPr id="329" name="Google Shape;329;p20"/>
          <p:cNvSpPr txBox="1"/>
          <p:nvPr>
            <p:ph idx="1" type="body"/>
          </p:nvPr>
        </p:nvSpPr>
        <p:spPr>
          <a:xfrm>
            <a:off x="1303800" y="2605050"/>
            <a:ext cx="3430500" cy="8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All forces (things that push and pull) will act on the object’s center of mass.</a:t>
            </a:r>
            <a:endParaRPr/>
          </a:p>
        </p:txBody>
      </p:sp>
      <p:pic>
        <p:nvPicPr>
          <p:cNvPr id="330" name="Google Shape;3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6700" y="2527350"/>
            <a:ext cx="4104900" cy="2309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5740" y="1072025"/>
            <a:ext cx="4046811" cy="117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1"/>
          <p:cNvSpPr txBox="1"/>
          <p:nvPr>
            <p:ph type="title"/>
          </p:nvPr>
        </p:nvSpPr>
        <p:spPr>
          <a:xfrm>
            <a:off x="824000" y="763600"/>
            <a:ext cx="5857800" cy="129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Demo: human center of mass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